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78" r:id="rId4"/>
    <p:sldId id="273" r:id="rId5"/>
    <p:sldId id="275" r:id="rId6"/>
    <p:sldId id="274" r:id="rId7"/>
    <p:sldId id="276" r:id="rId8"/>
    <p:sldId id="277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4B5CB84-5EDB-4148-812E-A0CF8D8C875F}" type="datetimeFigureOut">
              <a:rPr lang="en-US" smtClean="0"/>
              <a:pPr/>
              <a:t>8/17/2014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SQL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Manipulation Language (DML)</a:t>
            </a:r>
          </a:p>
          <a:p>
            <a:r>
              <a:rPr lang="en-US" dirty="0"/>
              <a:t>f</a:t>
            </a:r>
            <a:r>
              <a:rPr lang="en-US" dirty="0" smtClean="0"/>
              <a:t>or data insertion and alteration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Data Manipulation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</a:t>
            </a:r>
          </a:p>
          <a:p>
            <a:pPr lvl="1"/>
            <a:r>
              <a:rPr lang="en-US" dirty="0" smtClean="0"/>
              <a:t>Creates a new row in a table.</a:t>
            </a:r>
          </a:p>
          <a:p>
            <a:pPr lvl="1"/>
            <a:r>
              <a:rPr lang="en-US" dirty="0" smtClean="0"/>
              <a:t>Inserts the data into the new row.</a:t>
            </a:r>
          </a:p>
          <a:p>
            <a:r>
              <a:rPr lang="en-US" dirty="0" smtClean="0"/>
              <a:t>UPDATE</a:t>
            </a:r>
          </a:p>
          <a:p>
            <a:pPr lvl="1"/>
            <a:r>
              <a:rPr lang="en-US" dirty="0" smtClean="0"/>
              <a:t>Alters data in existing row(s).</a:t>
            </a:r>
          </a:p>
          <a:p>
            <a:pPr lvl="1"/>
            <a:r>
              <a:rPr lang="en-US" dirty="0" smtClean="0"/>
              <a:t>Can alter any or all of the columns.</a:t>
            </a:r>
          </a:p>
          <a:p>
            <a:r>
              <a:rPr lang="en-US" dirty="0" smtClean="0"/>
              <a:t>DELETE</a:t>
            </a:r>
          </a:p>
          <a:p>
            <a:pPr lvl="1"/>
            <a:r>
              <a:rPr lang="en-US" dirty="0" smtClean="0"/>
              <a:t>Deletes one or more rows in a table.</a:t>
            </a:r>
          </a:p>
          <a:p>
            <a:r>
              <a:rPr lang="en-US" dirty="0" smtClean="0"/>
              <a:t>SELECT</a:t>
            </a:r>
          </a:p>
          <a:p>
            <a:pPr lvl="1"/>
            <a:r>
              <a:rPr lang="en-US" dirty="0" smtClean="0"/>
              <a:t>Reads rows from one or more tables.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Insert, Modify, and Delete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889"/>
                <a:gridCol w="58561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INSERT INTO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Inserts one or more new Rows into a Table.</a:t>
                      </a:r>
                    </a:p>
                    <a:p>
                      <a:r>
                        <a:rPr lang="en-US" dirty="0" smtClean="0"/>
                        <a:t>  INSERT INTO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i="1" dirty="0" smtClean="0"/>
                        <a:t> </a:t>
                      </a:r>
                    </a:p>
                    <a:p>
                      <a:r>
                        <a:rPr lang="en-US" i="1" dirty="0" smtClean="0"/>
                        <a:t>  </a:t>
                      </a:r>
                      <a:r>
                        <a:rPr lang="en-US" dirty="0" smtClean="0"/>
                        <a:t>VALUES 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,...)</a:t>
                      </a:r>
                      <a:r>
                        <a:rPr lang="en-US" baseline="0" dirty="0" smtClean="0"/>
                        <a:t> [,(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</a:t>
                      </a:r>
                      <a:r>
                        <a:rPr lang="en-US" baseline="0" dirty="0" smtClean="0"/>
                        <a:t>)]</a:t>
                      </a:r>
                      <a:r>
                        <a:rPr lang="en-US" dirty="0" smtClean="0"/>
                        <a:t>;</a:t>
                      </a:r>
                    </a:p>
                    <a:p>
                      <a:r>
                        <a:rPr lang="en-US" dirty="0" smtClean="0"/>
                        <a:t>Or by specific columns:</a:t>
                      </a:r>
                    </a:p>
                    <a:p>
                      <a:r>
                        <a:rPr lang="en-US" dirty="0" smtClean="0"/>
                        <a:t>  INSERT INTO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dirty="0" smtClean="0"/>
                        <a:t> (</a:t>
                      </a:r>
                      <a:r>
                        <a:rPr lang="en-US" i="1" dirty="0" smtClean="0"/>
                        <a:t>column1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column2</a:t>
                      </a:r>
                      <a:r>
                        <a:rPr lang="en-US" dirty="0" smtClean="0"/>
                        <a:t>,...)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VALUES 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,...)</a:t>
                      </a:r>
                      <a:r>
                        <a:rPr lang="en-US" baseline="0" dirty="0" smtClean="0"/>
                        <a:t> [,(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</a:t>
                      </a:r>
                      <a:r>
                        <a:rPr lang="en-US" baseline="0" dirty="0" smtClean="0"/>
                        <a:t>)]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Changes data in an existing Row.</a:t>
                      </a:r>
                    </a:p>
                    <a:p>
                      <a:r>
                        <a:rPr lang="en-US" dirty="0" smtClean="0"/>
                        <a:t>  UPDATE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SET </a:t>
                      </a:r>
                      <a:r>
                        <a:rPr lang="en-US" i="1" dirty="0" smtClean="0"/>
                        <a:t>column1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 </a:t>
                      </a:r>
                      <a:r>
                        <a:rPr lang="en-US" i="1" dirty="0" smtClean="0"/>
                        <a:t>column2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WHERE </a:t>
                      </a:r>
                      <a:r>
                        <a:rPr lang="en-US" i="1" dirty="0" err="1" smtClean="0"/>
                        <a:t>some_column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err="1" smtClean="0"/>
                        <a:t>some_value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DELETE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Removes one or more Rows from a Table.</a:t>
                      </a:r>
                    </a:p>
                    <a:p>
                      <a:r>
                        <a:rPr lang="en-US" dirty="0" smtClean="0"/>
                        <a:t>  DELETE FROM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WHERE </a:t>
                      </a:r>
                      <a:r>
                        <a:rPr lang="en-US" i="1" dirty="0" err="1" smtClean="0"/>
                        <a:t>some_column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err="1" smtClean="0"/>
                        <a:t>some_value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 marL="84667" marR="84667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has three forms: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000" dirty="0" smtClean="0">
                <a:latin typeface="Courier" pitchFamily="49" charset="0"/>
              </a:rPr>
              <a:t>INSERT INTO </a:t>
            </a:r>
            <a:r>
              <a:rPr lang="en-US" sz="3000" dirty="0" err="1" smtClean="0">
                <a:latin typeface="Courier" pitchFamily="49" charset="0"/>
              </a:rPr>
              <a:t>table_name</a:t>
            </a:r>
            <a:r>
              <a:rPr lang="en-US" sz="3000" dirty="0" smtClean="0">
                <a:latin typeface="Courier" pitchFamily="49" charset="0"/>
              </a:rPr>
              <a:t/>
            </a:r>
            <a:br>
              <a:rPr lang="en-US" sz="3000" dirty="0" smtClean="0">
                <a:latin typeface="Courier" pitchFamily="49" charset="0"/>
              </a:rPr>
            </a:br>
            <a:r>
              <a:rPr lang="en-US" sz="3000" dirty="0" smtClean="0">
                <a:latin typeface="Courier" pitchFamily="49" charset="0"/>
              </a:rPr>
              <a:t>VALUES (value1,value2,value3,...);</a:t>
            </a:r>
          </a:p>
          <a:p>
            <a:pPr lvl="1"/>
            <a:r>
              <a:rPr lang="en-US" sz="2600" dirty="0" smtClean="0"/>
              <a:t>The VALUES must have an entry for every column, in the order they were defined in the CREATE statement.</a:t>
            </a:r>
          </a:p>
          <a:p>
            <a:pPr lvl="1"/>
            <a:r>
              <a:rPr lang="en-US" sz="2600" dirty="0" smtClean="0"/>
              <a:t>Values can have NULL, in which case the field will either have the default value, a NULL value, or an AUTO_INCREMENT value.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3000" dirty="0" smtClean="0">
                <a:latin typeface="Courier" pitchFamily="49" charset="0"/>
              </a:rPr>
              <a:t>INSERT INTO </a:t>
            </a:r>
            <a:r>
              <a:rPr lang="en-US" sz="3000" dirty="0" err="1" smtClean="0">
                <a:latin typeface="Courier" pitchFamily="49" charset="0"/>
              </a:rPr>
              <a:t>table_name</a:t>
            </a:r>
            <a:r>
              <a:rPr lang="en-US" sz="3000" dirty="0" smtClean="0">
                <a:latin typeface="Courier" pitchFamily="49" charset="0"/>
              </a:rPr>
              <a:t> (column1,column2,column3,...)</a:t>
            </a:r>
            <a:br>
              <a:rPr lang="en-US" sz="3000" dirty="0" smtClean="0">
                <a:latin typeface="Courier" pitchFamily="49" charset="0"/>
              </a:rPr>
            </a:br>
            <a:r>
              <a:rPr lang="en-US" sz="3000" dirty="0" smtClean="0">
                <a:latin typeface="Courier" pitchFamily="49" charset="0"/>
              </a:rPr>
              <a:t>VALUES (value1,value2,value3,...);</a:t>
            </a:r>
          </a:p>
          <a:p>
            <a:pPr lvl="1"/>
            <a:r>
              <a:rPr lang="en-US" sz="2600" dirty="0" smtClean="0"/>
              <a:t>Values are inserted into the specified columns.</a:t>
            </a:r>
          </a:p>
          <a:p>
            <a:pPr lvl="1"/>
            <a:r>
              <a:rPr lang="en-US" sz="2600" dirty="0" smtClean="0"/>
              <a:t>Other columns will have either the default, NULL, or AUTO_INCREMENT.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has three forms: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table_name</a:t>
            </a:r>
            <a:r>
              <a:rPr lang="en-US" sz="2800" dirty="0" smtClean="0">
                <a:latin typeface="Courier" pitchFamily="49" charset="0"/>
              </a:rPr>
              <a:t> SET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	column_name1 = value1, 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	column_name2 = value2,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	… ;</a:t>
            </a:r>
          </a:p>
          <a:p>
            <a:pPr lvl="1"/>
            <a:r>
              <a:rPr lang="en-US" sz="2600" dirty="0" smtClean="0"/>
              <a:t>Values are inserted into the specified columns.</a:t>
            </a:r>
          </a:p>
          <a:p>
            <a:pPr lvl="1"/>
            <a:r>
              <a:rPr lang="en-US" sz="2600" dirty="0" smtClean="0"/>
              <a:t>Other columns will have either the default, NULL, or AUTO_INCREMENT.</a:t>
            </a:r>
          </a:p>
          <a:p>
            <a:endParaRPr lang="en-US" sz="2800" dirty="0">
              <a:latin typeface="Courier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INSERTs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/>
          </a:bodyPr>
          <a:lstStyle/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alp_item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VALUES(null, '3-Season Tent', 'Outdoor Gear');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alp_item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(description, category)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VALUES('3-Season Tent', 'Outdoor Gear'); 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fq_quotes</a:t>
            </a:r>
            <a:r>
              <a:rPr lang="en-US" sz="2800" dirty="0" smtClean="0">
                <a:latin typeface="Courier" pitchFamily="49" charset="0"/>
              </a:rPr>
              <a:t> SET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</a:t>
            </a:r>
            <a:r>
              <a:rPr lang="en-US" sz="2800" dirty="0" err="1" smtClean="0">
                <a:latin typeface="Courier" pitchFamily="49" charset="0"/>
              </a:rPr>
              <a:t>quotetext</a:t>
            </a:r>
            <a:r>
              <a:rPr lang="en-US" sz="2800" dirty="0" smtClean="0">
                <a:latin typeface="Courier" pitchFamily="49" charset="0"/>
              </a:rPr>
              <a:t> = 'My Quote',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</a:t>
            </a:r>
            <a:r>
              <a:rPr lang="en-US" sz="2800" dirty="0" err="1" smtClean="0">
                <a:latin typeface="Courier" pitchFamily="49" charset="0"/>
              </a:rPr>
              <a:t>quotedate</a:t>
            </a:r>
            <a:r>
              <a:rPr lang="en-US" sz="2800" dirty="0" smtClean="0">
                <a:latin typeface="Courier" pitchFamily="49" charset="0"/>
              </a:rPr>
              <a:t> = CURDATE(),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</a:t>
            </a:r>
            <a:r>
              <a:rPr lang="en-US" sz="2800" dirty="0" err="1" smtClean="0">
                <a:latin typeface="Courier" pitchFamily="49" charset="0"/>
              </a:rPr>
              <a:t>author_id</a:t>
            </a:r>
            <a:r>
              <a:rPr lang="en-US" sz="2800" dirty="0" smtClean="0">
                <a:latin typeface="Courier" pitchFamily="49" charset="0"/>
              </a:rPr>
              <a:t> = 10;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>
                <a:latin typeface="Courier" pitchFamily="49" charset="0"/>
              </a:rPr>
              <a:t>UPDATE </a:t>
            </a:r>
            <a:r>
              <a:rPr lang="en-US" sz="2800" dirty="0" err="1" smtClean="0">
                <a:latin typeface="Courier" pitchFamily="49" charset="0"/>
              </a:rPr>
              <a:t>table_name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SET column1=value1,column2=value2,…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WHERE </a:t>
            </a:r>
            <a:r>
              <a:rPr lang="en-US" sz="2800" dirty="0" err="1" smtClean="0">
                <a:latin typeface="Courier" pitchFamily="49" charset="0"/>
              </a:rPr>
              <a:t>some_column</a:t>
            </a:r>
            <a:r>
              <a:rPr lang="en-US" sz="2800" dirty="0" smtClean="0">
                <a:latin typeface="Courier" pitchFamily="49" charset="0"/>
              </a:rPr>
              <a:t>=</a:t>
            </a:r>
            <a:r>
              <a:rPr lang="en-US" sz="2800" dirty="0" err="1" smtClean="0">
                <a:latin typeface="Courier" pitchFamily="49" charset="0"/>
              </a:rPr>
              <a:t>some_value</a:t>
            </a:r>
            <a:r>
              <a:rPr lang="en-US" sz="2800" dirty="0" smtClean="0">
                <a:latin typeface="Courier" pitchFamily="49" charset="0"/>
              </a:rPr>
              <a:t>;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/>
              <a:t>Note: the WHERE clause specifies which rows will be updated, otherwise ALL rows will be updated!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>
                <a:latin typeface="Courier" pitchFamily="49" charset="0"/>
              </a:rPr>
              <a:t>UPDATE </a:t>
            </a:r>
            <a:r>
              <a:rPr lang="en-US" sz="2800" dirty="0" err="1" smtClean="0">
                <a:latin typeface="Courier" pitchFamily="49" charset="0"/>
              </a:rPr>
              <a:t>fq_author</a:t>
            </a:r>
            <a:r>
              <a:rPr lang="en-US" sz="2800" dirty="0" smtClean="0">
                <a:latin typeface="Courier" pitchFamily="49" charset="0"/>
              </a:rPr>
              <a:t> SET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    name = </a:t>
            </a:r>
            <a:r>
              <a:rPr lang="en-US" sz="2800" dirty="0" err="1" smtClean="0">
                <a:latin typeface="Courier" pitchFamily="49" charset="0"/>
              </a:rPr>
              <a:t>newname</a:t>
            </a:r>
            <a:r>
              <a:rPr lang="en-US" sz="2800" dirty="0" smtClean="0">
                <a:latin typeface="Courier" pitchFamily="49" charset="0"/>
              </a:rPr>
              <a:t>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    email =</a:t>
            </a:r>
            <a:r>
              <a:rPr lang="en-US" sz="2800" dirty="0" err="1" smtClean="0">
                <a:latin typeface="Courier" pitchFamily="49" charset="0"/>
              </a:rPr>
              <a:t>newmail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    WHERE </a:t>
            </a:r>
            <a:r>
              <a:rPr lang="en-US" sz="2800" dirty="0" err="1" smtClean="0">
                <a:latin typeface="Courier" pitchFamily="49" charset="0"/>
              </a:rPr>
              <a:t>author_id</a:t>
            </a:r>
            <a:r>
              <a:rPr lang="en-US" sz="2800" dirty="0" smtClean="0">
                <a:latin typeface="Courier" pitchFamily="49" charset="0"/>
              </a:rPr>
              <a:t> = 3;</a:t>
            </a:r>
            <a:endParaRPr lang="en-US" sz="2800" dirty="0">
              <a:latin typeface="Courier" pitchFamily="49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ourier" pitchFamily="49" charset="0"/>
              </a:rPr>
              <a:t>DELETE FROM </a:t>
            </a:r>
            <a:r>
              <a:rPr lang="en-US" sz="2800" dirty="0" err="1" smtClean="0">
                <a:latin typeface="Courier" pitchFamily="49" charset="0"/>
              </a:rPr>
              <a:t>table_name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WHERE </a:t>
            </a:r>
            <a:r>
              <a:rPr lang="en-US" sz="2800" dirty="0" err="1" smtClean="0">
                <a:latin typeface="Courier" pitchFamily="49" charset="0"/>
              </a:rPr>
              <a:t>some_column</a:t>
            </a:r>
            <a:r>
              <a:rPr lang="en-US" sz="2800" dirty="0" smtClean="0">
                <a:latin typeface="Courier" pitchFamily="49" charset="0"/>
              </a:rPr>
              <a:t>=</a:t>
            </a:r>
            <a:r>
              <a:rPr lang="en-US" sz="2800" dirty="0" err="1" smtClean="0">
                <a:latin typeface="Courier" pitchFamily="49" charset="0"/>
              </a:rPr>
              <a:t>some_value</a:t>
            </a:r>
            <a:r>
              <a:rPr lang="en-US" sz="2800" dirty="0" smtClean="0">
                <a:latin typeface="Courier" pitchFamily="49" charset="0"/>
              </a:rPr>
              <a:t>;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/>
              <a:t>The WHERE clause determines which row(s) will be deleted, otherwise ALL rows will be deleted!.</a:t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>
                <a:latin typeface="Courier" pitchFamily="49" charset="0"/>
              </a:rPr>
              <a:t>DELETE FROM </a:t>
            </a:r>
            <a:r>
              <a:rPr lang="en-US" sz="2800" dirty="0" err="1" smtClean="0">
                <a:latin typeface="Courier" pitchFamily="49" charset="0"/>
              </a:rPr>
              <a:t>alp_orders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WHERE </a:t>
            </a:r>
            <a:r>
              <a:rPr lang="en-US" sz="2800" dirty="0" err="1" smtClean="0">
                <a:latin typeface="Courier" pitchFamily="49" charset="0"/>
              </a:rPr>
              <a:t>order_id</a:t>
            </a:r>
            <a:r>
              <a:rPr lang="en-US" sz="2800" dirty="0" smtClean="0">
                <a:latin typeface="Courier" pitchFamily="49" charset="0"/>
              </a:rPr>
              <a:t> = 5;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Using a text editor, write the SQL statements to:</a:t>
            </a:r>
          </a:p>
          <a:p>
            <a:pPr lvl="1"/>
            <a:r>
              <a:rPr lang="en-US" sz="2400" dirty="0" smtClean="0"/>
              <a:t>Create a single table in your database. This table will have three columns:</a:t>
            </a:r>
            <a:br>
              <a:rPr lang="en-US" sz="2400" dirty="0" smtClean="0"/>
            </a:br>
            <a:r>
              <a:rPr lang="en-US" sz="2400" dirty="0" smtClean="0"/>
              <a:t>- An INT field as Primary Key.</a:t>
            </a:r>
            <a:br>
              <a:rPr lang="en-US" sz="2400" dirty="0" smtClean="0"/>
            </a:br>
            <a:r>
              <a:rPr lang="en-US" sz="2400" dirty="0" smtClean="0"/>
              <a:t>- A VARCHAR field to hold a person’s name.</a:t>
            </a:r>
            <a:br>
              <a:rPr lang="en-US" sz="2400" dirty="0" smtClean="0"/>
            </a:br>
            <a:r>
              <a:rPr lang="en-US" sz="2400" dirty="0" smtClean="0"/>
              <a:t>- A DATE field for their birthday.</a:t>
            </a:r>
          </a:p>
          <a:p>
            <a:pPr lvl="1"/>
            <a:r>
              <a:rPr lang="en-US" sz="2400" dirty="0" smtClean="0"/>
              <a:t>Write </a:t>
            </a:r>
            <a:r>
              <a:rPr lang="en-US" sz="2400" dirty="0" err="1" smtClean="0"/>
              <a:t>anINSERT</a:t>
            </a:r>
            <a:r>
              <a:rPr lang="en-US" sz="2400" dirty="0" smtClean="0"/>
              <a:t> statement to insert 10 rows into your table with a single SQL statement.</a:t>
            </a:r>
          </a:p>
          <a:p>
            <a:pPr lvl="1"/>
            <a:r>
              <a:rPr lang="en-US" sz="2400" dirty="0" smtClean="0"/>
              <a:t>Write an UPDATE statement to update one name.</a:t>
            </a:r>
          </a:p>
          <a:p>
            <a:pPr lvl="1"/>
            <a:r>
              <a:rPr lang="en-US" sz="2400" dirty="0" smtClean="0"/>
              <a:t>Write a DELETE statement to </a:t>
            </a:r>
            <a:r>
              <a:rPr lang="en-US" sz="2400" smtClean="0"/>
              <a:t>remove one </a:t>
            </a:r>
            <a:r>
              <a:rPr lang="en-US" sz="2400" dirty="0" smtClean="0"/>
              <a:t>name.</a:t>
            </a:r>
            <a:endParaRPr 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112</TotalTime>
  <Words>197</Words>
  <Application>Microsoft Office PowerPoint</Application>
  <PresentationFormat>On-screen Show (4:3)</PresentationFormat>
  <Paragraphs>58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Basic SQL Review</vt:lpstr>
      <vt:lpstr>Basic Data Manipulation Statements</vt:lpstr>
      <vt:lpstr>Insert, Modify, and Delete Data</vt:lpstr>
      <vt:lpstr>INSERT has three forms:</vt:lpstr>
      <vt:lpstr>INSERT has three forms:</vt:lpstr>
      <vt:lpstr>Example INSERTs</vt:lpstr>
      <vt:lpstr>UPDATE</vt:lpstr>
      <vt:lpstr>DELETE</vt:lpstr>
      <vt:lpstr>In-Class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SQL Review</dc:title>
  <dc:creator>John</dc:creator>
  <cp:lastModifiedBy>John</cp:lastModifiedBy>
  <cp:revision>31</cp:revision>
  <dcterms:created xsi:type="dcterms:W3CDTF">2014-06-13T14:20:03Z</dcterms:created>
  <dcterms:modified xsi:type="dcterms:W3CDTF">2014-08-17T12:33:42Z</dcterms:modified>
</cp:coreProperties>
</file>